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alatino Linotype"/>
      <p:regular r:id="rId15"/>
      <p:bold r:id="rId16"/>
      <p:italic r:id="rId17"/>
      <p:boldItalic r:id="rId18"/>
    </p:embeddedFon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alatinoLinotype-regular.fntdata"/><Relationship Id="rId14" Type="http://schemas.openxmlformats.org/officeDocument/2006/relationships/slide" Target="slides/slide9.xml"/><Relationship Id="rId17" Type="http://schemas.openxmlformats.org/officeDocument/2006/relationships/font" Target="fonts/PalatinoLinotype-italic.fntdata"/><Relationship Id="rId16" Type="http://schemas.openxmlformats.org/officeDocument/2006/relationships/font" Target="fonts/PalatinoLinotype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regular.fntdata"/><Relationship Id="rId6" Type="http://schemas.openxmlformats.org/officeDocument/2006/relationships/slide" Target="slides/slide1.xml"/><Relationship Id="rId18" Type="http://schemas.openxmlformats.org/officeDocument/2006/relationships/font" Target="fonts/PalatinoLinotyp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5123b05dc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35123b05dc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market risk, size, value, profitability, and investment.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123b05d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123b05d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we could have simply gotten the index returns from Yahoo Finance, we wanted to use additional sources to practice data collection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Unfortunately the FF5 Data is </a:t>
            </a:r>
            <a:r>
              <a:rPr lang="en"/>
              <a:t>only</a:t>
            </a:r>
            <a:r>
              <a:rPr lang="en"/>
              <a:t> created by Dartmouth and although a good research project would be finding out how to estimate those factors we just got it from their </a:t>
            </a:r>
            <a:r>
              <a:rPr lang="en"/>
              <a:t>website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123b05d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123b05d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Loading in FF5/SPY Data from CSV file and cleaning it to Tidy data</a:t>
            </a:r>
            <a:endParaRPr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100"/>
              <a:buFont typeface="Palatino Linotype"/>
              <a:buChar char="-"/>
            </a:pPr>
            <a:r>
              <a:rPr lang="en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Both files formatted as time-series with Datetime as index (cleaning for format)</a:t>
            </a:r>
            <a:endParaRPr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SzPts val="1100"/>
              <a:buFont typeface="Palatino Linotype"/>
              <a:buChar char="-"/>
            </a:pPr>
            <a:r>
              <a:rPr lang="en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FF5 Data needed to be converted from percentage to decimal</a:t>
            </a:r>
            <a:endParaRPr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4266"/>
              </a:buClr>
              <a:buSzPts val="1100"/>
              <a:buFont typeface="Palatino Linotype"/>
              <a:buChar char="-"/>
            </a:pPr>
            <a:r>
              <a:rPr lang="en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SPY Daily Price Returns needed to be derived from Price (fillna for initial pct.change)</a:t>
            </a:r>
            <a:endParaRPr sz="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123b05d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123b05d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123b05dc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123b05d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123b05dc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123b05dc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23b05dc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23b05dc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123b05d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123b05d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78631" y="1597822"/>
            <a:ext cx="5364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78631" y="2914650"/>
            <a:ext cx="53649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B2F2"/>
              </a:buClr>
              <a:buSzPts val="1400"/>
              <a:buFont typeface="Palatino Linotype"/>
              <a:buNone/>
              <a:defRPr b="1" sz="1400">
                <a:solidFill>
                  <a:srgbClr val="00B2F2"/>
                </a:solidFill>
              </a:defRPr>
            </a:lvl1pPr>
            <a:lvl2pPr lvl="1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4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lvl="3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6466" y="280345"/>
            <a:ext cx="1756060" cy="65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013" y="1900238"/>
            <a:ext cx="27051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737235"/>
            <a:ext cx="8213100" cy="3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553200" y="4739700"/>
            <a:ext cx="2133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57200" y="766763"/>
            <a:ext cx="8229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553200" y="4743454"/>
            <a:ext cx="2133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766763"/>
            <a:ext cx="8229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1" y="1287905"/>
            <a:ext cx="40458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ts val="2100"/>
              <a:buFont typeface="Palatino Linotype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708659" y="1298729"/>
            <a:ext cx="3986100" cy="3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ts val="2100"/>
              <a:buFont typeface="Palatino Linotype"/>
              <a:buChar char="•"/>
              <a:defRPr sz="2100"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4266"/>
              </a:buClr>
              <a:buSzPts val="1800"/>
              <a:buChar char="–"/>
              <a:defRPr sz="1800"/>
            </a:lvl2pPr>
            <a:lvl3pPr indent="-3238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 Linotype"/>
              <a:buChar char="»"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553200" y="4743454"/>
            <a:ext cx="2133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66763"/>
            <a:ext cx="8229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2100" u="none" cap="none" strike="noStrike">
                <a:solidFill>
                  <a:srgbClr val="0042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841"/>
            <a:ext cx="82131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500"/>
              <a:buFont typeface="Palatino Linotype"/>
              <a:buChar char="•"/>
              <a:defRPr b="0" i="0" sz="15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266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–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»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»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»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»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alatino Linotype"/>
              <a:buChar char="»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53200" y="4743454"/>
            <a:ext cx="2133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457200" y="628650"/>
            <a:ext cx="830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0000" y="103583"/>
            <a:ext cx="1378701" cy="5143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thank47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ba.tuck.dartmouth.edu/pages/faculty/ken.french/data_library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78631" y="1597822"/>
            <a:ext cx="53649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CMPS 3160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Freaky Financials</a:t>
            </a:r>
            <a:endParaRPr/>
          </a:p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78631" y="2914650"/>
            <a:ext cx="5364900" cy="13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By Arzaan Singh and Ethan Kraus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https://ethank47.github.io/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Research Question</a:t>
            </a:r>
            <a:endParaRPr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737225"/>
            <a:ext cx="4045800" cy="3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Introduction and Motivation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As both Comp Sci and Finance majors who LOVE </a:t>
            </a:r>
            <a:r>
              <a:rPr lang="en"/>
              <a:t>💸🤑, we wanted to explore the intersection of the two fields by analyzing and modelling our portfolio.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Fama-</a:t>
            </a:r>
            <a:r>
              <a:rPr lang="en"/>
              <a:t>French</a:t>
            </a:r>
            <a:r>
              <a:rPr lang="en"/>
              <a:t> 5-Factor (FF5) Model is an asset pricing model that seeks to explain the expected returns of stocks.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Research Questions: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historical stock prices and FF5 data, find our portfolios feature coefficients.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our feature coefficients, predict and simulate the next year’s returns for our portfolio</a:t>
            </a:r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750" y="737224"/>
            <a:ext cx="3958426" cy="395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00" y="4146309"/>
            <a:ext cx="3726600" cy="5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Sources</a:t>
            </a:r>
            <a:endParaRPr/>
          </a:p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737224"/>
            <a:ext cx="8213100" cy="11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collected Data from 3 main sources: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Stock Price Data from Yahoo Finance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S&amp;P 500 Data from </a:t>
            </a:r>
            <a:r>
              <a:rPr lang="en"/>
              <a:t>Capital IQ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Research/FF5 Factor Model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Tuck Dartmouth Library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" y="1931175"/>
            <a:ext cx="3576375" cy="280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575" y="1931225"/>
            <a:ext cx="2477485" cy="2808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060" y="2722762"/>
            <a:ext cx="2195140" cy="17843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7">
            <a:alphaModFix/>
          </a:blip>
          <a:srcRect b="7689" l="0" r="0" t="0"/>
          <a:stretch/>
        </p:blipFill>
        <p:spPr>
          <a:xfrm>
            <a:off x="6777050" y="2153449"/>
            <a:ext cx="2195150" cy="32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" name="Google Shape;53;p8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 </a:t>
            </a:r>
            <a:r>
              <a:rPr lang="en"/>
              <a:t>Transform</a:t>
            </a:r>
            <a:r>
              <a:rPr lang="en"/>
              <a:t> Loading</a:t>
            </a:r>
            <a:endParaRPr/>
          </a:p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737225"/>
            <a:ext cx="3375300" cy="3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Loading in FF5/SPY Data from CSV file and </a:t>
            </a:r>
            <a:r>
              <a:rPr lang="en"/>
              <a:t>cleaning</a:t>
            </a:r>
            <a:r>
              <a:rPr lang="en"/>
              <a:t> it to Tidy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Validated our FF5 data by comparing SPY daily returns to FF5’s Market Risk Premium (which is a derivative of market returns)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Loading in Stock Prices from y</a:t>
            </a:r>
            <a:r>
              <a:rPr lang="en"/>
              <a:t>finance</a:t>
            </a:r>
            <a:r>
              <a:rPr lang="en"/>
              <a:t> API and constructing our portfolios by dynamically weighting stock depending on </a:t>
            </a:r>
            <a:r>
              <a:rPr lang="en"/>
              <a:t>whether</a:t>
            </a:r>
            <a:r>
              <a:rPr lang="en"/>
              <a:t> they were publicly traded or not.</a:t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050530"/>
            <a:ext cx="4267201" cy="323077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&amp; Data Visualization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57200" y="718675"/>
            <a:ext cx="4787100" cy="136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first looked at the rough correlation between FF5 Factor data and SPY daily returns using a heatmap.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And then we plotted our portfolio returns over time, Ethan performed much better than Arzaan!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87575"/>
            <a:ext cx="4815095" cy="29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450" y="718684"/>
            <a:ext cx="3164549" cy="27117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600" y="3650625"/>
            <a:ext cx="3164551" cy="95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" name="Google Shape;71;p10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and Analysis</a:t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57200" y="737225"/>
            <a:ext cx="2084400" cy="42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used K-Cross Validation and Linear Regression to find feature coefficients - finding our model.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Monte-carlo simulations with idiosyncratic risk (unsystematic variance) to predict FF5 factor values, which we then used to predict our daily portfolio returns</a:t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277" y="2012601"/>
            <a:ext cx="5354526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525" y="737213"/>
            <a:ext cx="3985925" cy="114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1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 - Future Predictions</a:t>
            </a:r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0" y="731592"/>
            <a:ext cx="7498706" cy="43401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457200" y="178118"/>
            <a:ext cx="8229600" cy="32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Next Steps</a:t>
            </a:r>
            <a:endParaRPr/>
          </a:p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457200" y="1042025"/>
            <a:ext cx="4735200" cy="3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Key Insights:</a:t>
            </a:r>
            <a:endParaRPr sz="1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 sz="1600"/>
              <a:t>Higher exposure to profitability (RMW) and conservative investment (CMA) factors helped drove Ethan’s past portfolios performance.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600"/>
              <a:t>FF5 model validation showed a strong 0.9958 correlation with market returns, confirming reliability of the underlying data.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Next Steps:</a:t>
            </a:r>
            <a:endParaRPr sz="1600"/>
          </a:p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 sz="1600"/>
              <a:t>We could add more complex mean-volatility distributions to simulate the real world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600"/>
              <a:t>Compare with other asset pricing models to find the best one</a:t>
            </a:r>
            <a:endParaRPr sz="1600"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875" y="1220725"/>
            <a:ext cx="3499999" cy="34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0" y="0"/>
            <a:ext cx="272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426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</a:t>
            </a:r>
            <a:endParaRPr b="1" sz="900">
              <a:solidFill>
                <a:srgbClr val="004266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ctrTitle"/>
          </p:nvPr>
        </p:nvSpPr>
        <p:spPr>
          <a:xfrm>
            <a:off x="543956" y="2261073"/>
            <a:ext cx="5364900" cy="11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 For Watching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son Whit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